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5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0BC55A2-6A96-4DCE-B68E-EF8C9EAD062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5F6F08E-D7B3-4F5A-BBD4-8BD1C0A4CF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31F0D0-F2DC-421D-ABDC-039CCD4E47E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0D3061-8773-490A-A2FF-F9AF7509CC9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D51C346-94EE-4B2F-A1CE-B959182F17D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7E53984-2231-4465-A8A2-849579EAF92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2745BF-304C-4B29-93AF-BE56F3ECB5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4A9509A-3C3C-4C92-AF1B-9C864ABA2CA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D64DDD5-F398-4DCE-8D4A-4CBA8120CBF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1E8A5C9-884E-4EA5-A369-01A249DA7E1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1737BBB-CB30-4154-BE95-332BE9439A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DC2CB82-30F2-4586-80E6-86AE8F852F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6A664F1-7027-4B51-8D54-150DDFB6DDF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4070A96-3408-4C56-AFDA-941BBF50A7D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2DF2B8B-FE0B-40F4-8690-C907EE32093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6EDBA3-4B34-48E8-8835-58714ABA579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18EE854-8160-41A4-963F-7FFB850E454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1B42232-9B22-407D-9BB1-D9B532C3CD6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F77E319-AC2D-4AF1-958B-AA5111A5434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CAD2662-FAE9-494E-AFE4-5033812A196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2BAE87F-0100-4185-9D8F-52C128DFD29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24DA5D8-50B7-49ED-BD18-F82EB262A53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D9E0D70-56A9-4382-9635-F3B894AB597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D609FE5-4646-47B3-A6FF-0F156AB5AD2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CC495E6-0094-4B6C-B7BC-A65F4F45FFD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8DD37A0-7336-43F1-8B6F-53D7AB35A3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F02AE80-29C2-4D18-8EFF-5574B5B2406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0FD23BF-2615-4C39-BE28-5BE6F79FFBA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0469248-A142-458C-9D21-E851C542863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A4AC230-6DB1-447D-928B-1D132D863E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0E5773C-CAA0-45CB-9B98-F5863D4D92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118781A-C109-448C-8F27-4C47B5FE04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152D978-6ED0-4B58-BE07-72CAA82F78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40F722D-523E-4A91-BAEC-CE69589F8FF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C2B5630-AF0F-4FAB-9777-A159610702A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521188-0752-4D8F-9EC3-B4181ECA6C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/>
          <p:nvPr/>
        </p:nvPicPr>
        <p:blipFill>
          <a:blip r:embed="rId15"/>
          <a:srcRect l="3610"/>
          <a:stretch/>
        </p:blipFill>
        <p:spPr>
          <a:xfrm>
            <a:off x="0" y="2669760"/>
            <a:ext cx="4036320" cy="418752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6"/>
          <p:cNvPicPr/>
          <p:nvPr/>
        </p:nvPicPr>
        <p:blipFill>
          <a:blip r:embed="rId16"/>
          <a:srcRect l="35647"/>
          <a:stretch/>
        </p:blipFill>
        <p:spPr>
          <a:xfrm>
            <a:off x="0" y="2892240"/>
            <a:ext cx="1521720" cy="2364840"/>
          </a:xfrm>
          <a:prstGeom prst="rect">
            <a:avLst/>
          </a:prstGeom>
          <a:ln w="0">
            <a:noFill/>
          </a:ln>
        </p:spPr>
      </p:pic>
      <p:sp>
        <p:nvSpPr>
          <p:cNvPr id="2" name="Oval 15"/>
          <p:cNvSpPr/>
          <p:nvPr/>
        </p:nvSpPr>
        <p:spPr>
          <a:xfrm>
            <a:off x="8609040" y="1676520"/>
            <a:ext cx="2818800" cy="2818800"/>
          </a:xfrm>
          <a:prstGeom prst="ellipse">
            <a:avLst/>
          </a:prstGeom>
          <a:gradFill rotWithShape="0">
            <a:gsLst>
              <a:gs pos="0">
                <a:srgbClr val="7AC4F0">
                  <a:alpha val="7058"/>
                </a:srgbClr>
              </a:gs>
              <a:gs pos="100000">
                <a:srgbClr val="7AC4F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/>
          <p:cNvPicPr/>
          <p:nvPr/>
        </p:nvPicPr>
        <p:blipFill>
          <a:blip r:embed="rId17"/>
          <a:srcRect t="28812"/>
          <a:stretch/>
        </p:blipFill>
        <p:spPr>
          <a:xfrm>
            <a:off x="7999560" y="0"/>
            <a:ext cx="1602720" cy="11408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9"/>
          <p:cNvPicPr/>
          <p:nvPr/>
        </p:nvPicPr>
        <p:blipFill>
          <a:blip r:embed="rId18"/>
          <a:srcRect b="23333"/>
          <a:stretch/>
        </p:blipFill>
        <p:spPr>
          <a:xfrm>
            <a:off x="8609040" y="6095880"/>
            <a:ext cx="992880" cy="761400"/>
          </a:xfrm>
          <a:prstGeom prst="rect">
            <a:avLst/>
          </a:prstGeom>
          <a:ln w="0">
            <a:noFill/>
          </a:ln>
        </p:spPr>
      </p:pic>
      <p:sp>
        <p:nvSpPr>
          <p:cNvPr id="5" name="Rectangle 13"/>
          <p:cNvSpPr/>
          <p:nvPr/>
        </p:nvSpPr>
        <p:spPr>
          <a:xfrm>
            <a:off x="10437840" y="0"/>
            <a:ext cx="685080" cy="1142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920" cy="139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ftr" idx="1"/>
          </p:nvPr>
        </p:nvSpPr>
        <p:spPr>
          <a:xfrm rot="5400000">
            <a:off x="8952120" y="3225240"/>
            <a:ext cx="38592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sldNum" idx="2"/>
          </p:nvPr>
        </p:nvSpPr>
        <p:spPr>
          <a:xfrm>
            <a:off x="10352520" y="295560"/>
            <a:ext cx="837360" cy="766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en-US" sz="2800" b="0" strike="noStrike" spc="-1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E5249D7E-248B-4B15-9D60-12E40048B4BA}" type="slidenum">
              <a:rPr lang="en-US" sz="2800" b="0" strike="noStrike" spc="-1">
                <a:solidFill>
                  <a:srgbClr val="FFFFFF"/>
                </a:solidFill>
                <a:latin typeface="Century Gothic"/>
              </a:rPr>
              <a:t>‹#›</a:t>
            </a:fld>
            <a:endParaRPr lang="ru-RU" sz="2800" b="0" strike="noStrike" spc="-1"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dt" idx="3"/>
          </p:nvPr>
        </p:nvSpPr>
        <p:spPr>
          <a:xfrm rot="5400000">
            <a:off x="10155960" y="1790640"/>
            <a:ext cx="9900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/>
          <p:cNvPicPr/>
          <p:nvPr/>
        </p:nvPicPr>
        <p:blipFill>
          <a:blip r:embed="rId15"/>
          <a:srcRect l="3610"/>
          <a:stretch/>
        </p:blipFill>
        <p:spPr>
          <a:xfrm>
            <a:off x="0" y="2669760"/>
            <a:ext cx="4036320" cy="418752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6"/>
          <p:cNvPicPr/>
          <p:nvPr/>
        </p:nvPicPr>
        <p:blipFill>
          <a:blip r:embed="rId16"/>
          <a:srcRect l="35647"/>
          <a:stretch/>
        </p:blipFill>
        <p:spPr>
          <a:xfrm>
            <a:off x="0" y="2892240"/>
            <a:ext cx="1521720" cy="2364840"/>
          </a:xfrm>
          <a:prstGeom prst="rect">
            <a:avLst/>
          </a:prstGeom>
          <a:ln w="0">
            <a:noFill/>
          </a:ln>
        </p:spPr>
      </p:pic>
      <p:sp>
        <p:nvSpPr>
          <p:cNvPr id="49" name="Oval 15"/>
          <p:cNvSpPr/>
          <p:nvPr/>
        </p:nvSpPr>
        <p:spPr>
          <a:xfrm>
            <a:off x="8609040" y="1676520"/>
            <a:ext cx="2818800" cy="2818800"/>
          </a:xfrm>
          <a:prstGeom prst="ellipse">
            <a:avLst/>
          </a:prstGeom>
          <a:gradFill rotWithShape="0">
            <a:gsLst>
              <a:gs pos="0">
                <a:srgbClr val="7AC4F0">
                  <a:alpha val="7058"/>
                </a:srgbClr>
              </a:gs>
              <a:gs pos="100000">
                <a:srgbClr val="7AC4F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0" name="Picture 8"/>
          <p:cNvPicPr/>
          <p:nvPr/>
        </p:nvPicPr>
        <p:blipFill>
          <a:blip r:embed="rId17"/>
          <a:srcRect t="28812"/>
          <a:stretch/>
        </p:blipFill>
        <p:spPr>
          <a:xfrm>
            <a:off x="7999560" y="0"/>
            <a:ext cx="1602720" cy="114084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9"/>
          <p:cNvPicPr/>
          <p:nvPr/>
        </p:nvPicPr>
        <p:blipFill>
          <a:blip r:embed="rId18"/>
          <a:srcRect b="23333"/>
          <a:stretch/>
        </p:blipFill>
        <p:spPr>
          <a:xfrm>
            <a:off x="8609040" y="6095880"/>
            <a:ext cx="992880" cy="7614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13"/>
          <p:cNvSpPr/>
          <p:nvPr/>
        </p:nvSpPr>
        <p:spPr>
          <a:xfrm>
            <a:off x="10437840" y="0"/>
            <a:ext cx="685080" cy="1142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1"/>
          <p:cNvSpPr>
            <a:spLocks noGrp="1"/>
          </p:cNvSpPr>
          <p:nvPr>
            <p:ph type="ftr" idx="4"/>
          </p:nvPr>
        </p:nvSpPr>
        <p:spPr>
          <a:xfrm rot="5400000">
            <a:off x="8952120" y="3225240"/>
            <a:ext cx="38592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sldNum" idx="5"/>
          </p:nvPr>
        </p:nvSpPr>
        <p:spPr>
          <a:xfrm>
            <a:off x="10352520" y="295560"/>
            <a:ext cx="837360" cy="766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en-US" sz="2800" b="0" strike="noStrike" spc="-1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B35F8CCC-6B00-4336-99A5-0CA71E02EE5A}" type="slidenum">
              <a:rPr lang="en-US" sz="2800" b="0" strike="noStrike" spc="-1">
                <a:solidFill>
                  <a:srgbClr val="FFFFFF"/>
                </a:solidFill>
                <a:latin typeface="Century Gothic"/>
              </a:rPr>
              <a:t>‹#›</a:t>
            </a:fld>
            <a:endParaRPr lang="ru-RU" sz="2800" b="0" strike="noStrike" spc="-1"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6"/>
          </p:nvPr>
        </p:nvSpPr>
        <p:spPr>
          <a:xfrm rot="5400000">
            <a:off x="10155960" y="1790640"/>
            <a:ext cx="9900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7"/>
          <p:cNvPicPr/>
          <p:nvPr/>
        </p:nvPicPr>
        <p:blipFill>
          <a:blip r:embed="rId15"/>
          <a:srcRect l="3610"/>
          <a:stretch/>
        </p:blipFill>
        <p:spPr>
          <a:xfrm>
            <a:off x="0" y="2669760"/>
            <a:ext cx="4036320" cy="418752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6"/>
          <p:cNvPicPr/>
          <p:nvPr/>
        </p:nvPicPr>
        <p:blipFill>
          <a:blip r:embed="rId16"/>
          <a:srcRect l="35647"/>
          <a:stretch/>
        </p:blipFill>
        <p:spPr>
          <a:xfrm>
            <a:off x="0" y="2892240"/>
            <a:ext cx="1521720" cy="2364840"/>
          </a:xfrm>
          <a:prstGeom prst="rect">
            <a:avLst/>
          </a:prstGeom>
          <a:ln w="0">
            <a:noFill/>
          </a:ln>
        </p:spPr>
      </p:pic>
      <p:sp>
        <p:nvSpPr>
          <p:cNvPr id="96" name="Oval 15"/>
          <p:cNvSpPr/>
          <p:nvPr/>
        </p:nvSpPr>
        <p:spPr>
          <a:xfrm>
            <a:off x="8609040" y="1676520"/>
            <a:ext cx="2818800" cy="2818800"/>
          </a:xfrm>
          <a:prstGeom prst="ellipse">
            <a:avLst/>
          </a:prstGeom>
          <a:gradFill rotWithShape="0">
            <a:gsLst>
              <a:gs pos="0">
                <a:srgbClr val="7AC4F0">
                  <a:alpha val="7058"/>
                </a:srgbClr>
              </a:gs>
              <a:gs pos="100000">
                <a:srgbClr val="7AC4F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7" name="Picture 8"/>
          <p:cNvPicPr/>
          <p:nvPr/>
        </p:nvPicPr>
        <p:blipFill>
          <a:blip r:embed="rId17"/>
          <a:srcRect t="28812"/>
          <a:stretch/>
        </p:blipFill>
        <p:spPr>
          <a:xfrm>
            <a:off x="7999560" y="0"/>
            <a:ext cx="1602720" cy="114084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9"/>
          <p:cNvPicPr/>
          <p:nvPr/>
        </p:nvPicPr>
        <p:blipFill>
          <a:blip r:embed="rId18"/>
          <a:srcRect b="23333"/>
          <a:stretch/>
        </p:blipFill>
        <p:spPr>
          <a:xfrm>
            <a:off x="8609040" y="6095880"/>
            <a:ext cx="992880" cy="761400"/>
          </a:xfrm>
          <a:prstGeom prst="rect">
            <a:avLst/>
          </a:prstGeom>
          <a:ln w="0">
            <a:noFill/>
          </a:ln>
        </p:spPr>
      </p:pic>
      <p:sp>
        <p:nvSpPr>
          <p:cNvPr id="99" name="Rectangle 13"/>
          <p:cNvSpPr/>
          <p:nvPr/>
        </p:nvSpPr>
        <p:spPr>
          <a:xfrm>
            <a:off x="10437840" y="0"/>
            <a:ext cx="685080" cy="1142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PlaceHolder 1"/>
          <p:cNvSpPr>
            <a:spLocks noGrp="1"/>
          </p:cNvSpPr>
          <p:nvPr>
            <p:ph type="ftr" idx="7"/>
          </p:nvPr>
        </p:nvSpPr>
        <p:spPr>
          <a:xfrm rot="5400000">
            <a:off x="8952120" y="3225240"/>
            <a:ext cx="38592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8"/>
          </p:nvPr>
        </p:nvSpPr>
        <p:spPr>
          <a:xfrm>
            <a:off x="10352520" y="295560"/>
            <a:ext cx="837360" cy="766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algn="ctr">
              <a:lnSpc>
                <a:spcPct val="100000"/>
              </a:lnSpc>
              <a:buNone/>
              <a:defRPr lang="en-US" sz="2800" b="0" strike="noStrike" spc="-1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15BD2E42-8686-448A-940B-3012CA1EB9A8}" type="slidenum">
              <a:rPr lang="en-US" sz="2800" b="0" strike="noStrike" spc="-1">
                <a:solidFill>
                  <a:srgbClr val="FFFFFF"/>
                </a:solidFill>
                <a:latin typeface="Century Gothic"/>
              </a:rPr>
              <a:t>‹#›</a:t>
            </a:fld>
            <a:endParaRPr lang="ru-RU" sz="2800" b="0" strike="noStrike" spc="-1"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9"/>
          </p:nvPr>
        </p:nvSpPr>
        <p:spPr>
          <a:xfrm rot="5400000">
            <a:off x="10155960" y="1790640"/>
            <a:ext cx="990000" cy="30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lyambirskaya1-r13.gosweb.gosuslugi.ru/persony/sotrudniki-177_21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imclmb.schoolrm.ru/life/events/39937/680892/?sphrase_id=2170057" TargetMode="Externa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"/>
          <p:cNvSpPr/>
          <p:nvPr/>
        </p:nvSpPr>
        <p:spPr>
          <a:xfrm>
            <a:off x="4655840" y="331920"/>
            <a:ext cx="5616040" cy="3169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 fontScale="320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lang="ru-RU" sz="47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Министерство</a:t>
            </a:r>
            <a:r>
              <a:rPr lang="ru-RU" sz="4700" b="1" strike="noStrike" spc="-1" dirty="0">
                <a:solidFill>
                  <a:srgbClr val="CC0000"/>
                </a:solidFill>
                <a:latin typeface="Times New Roman"/>
                <a:ea typeface="DejaVu Sans"/>
              </a:rPr>
              <a:t> </a:t>
            </a:r>
            <a:r>
              <a:rPr lang="ru-RU" sz="47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образования Республики </a:t>
            </a:r>
            <a:r>
              <a:rPr lang="ru-RU" sz="4700" b="1" strike="noStrike" spc="-1" dirty="0" smtClean="0">
                <a:solidFill>
                  <a:srgbClr val="ACD433"/>
                </a:solidFill>
                <a:latin typeface="Times New Roman"/>
                <a:ea typeface="DejaVu Sans"/>
              </a:rPr>
              <a:t>Мордовия</a:t>
            </a:r>
            <a:r>
              <a:rPr sz="4700" dirty="0"/>
              <a:t/>
            </a:r>
            <a:br>
              <a:rPr sz="4700" dirty="0"/>
            </a:br>
            <a:r>
              <a:rPr sz="4700" dirty="0"/>
              <a:t/>
            </a:r>
            <a:br>
              <a:rPr sz="4700" dirty="0"/>
            </a:br>
            <a:r>
              <a:rPr lang="ru-RU" sz="7200" b="1" strike="noStrike" spc="-1" dirty="0" err="1">
                <a:solidFill>
                  <a:srgbClr val="ACD433"/>
                </a:solidFill>
                <a:latin typeface="Times New Roman"/>
                <a:ea typeface="DejaVu Sans"/>
              </a:rPr>
              <a:t>Янгляева</a:t>
            </a:r>
            <a:r>
              <a:rPr lang="ru-RU" sz="72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 Алмаз </a:t>
            </a:r>
            <a:r>
              <a:rPr lang="ru-RU" sz="7200" b="1" strike="noStrike" spc="-1" dirty="0" err="1">
                <a:solidFill>
                  <a:srgbClr val="ACD433"/>
                </a:solidFill>
                <a:latin typeface="Times New Roman"/>
                <a:ea typeface="DejaVu Sans"/>
              </a:rPr>
              <a:t>Кериш</a:t>
            </a:r>
            <a:r>
              <a:rPr lang="ru-RU" sz="72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 </a:t>
            </a:r>
            <a:r>
              <a:rPr lang="ru-RU" sz="7200" b="1" strike="noStrike" spc="-1" dirty="0" err="1">
                <a:solidFill>
                  <a:srgbClr val="ACD433"/>
                </a:solidFill>
                <a:latin typeface="Times New Roman"/>
                <a:ea typeface="DejaVu Sans"/>
              </a:rPr>
              <a:t>Кызы</a:t>
            </a:r>
            <a:r>
              <a:rPr lang="ru-RU" sz="72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,</a:t>
            </a:r>
            <a:r>
              <a:rPr lang="ru-RU" sz="72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sz="7200" dirty="0"/>
              <a:t/>
            </a:r>
            <a:br>
              <a:rPr sz="7200" dirty="0"/>
            </a:br>
            <a:endParaRPr lang="ru-RU" sz="7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учитель технологии </a:t>
            </a:r>
            <a:r>
              <a:rPr sz="5300" dirty="0"/>
              <a:t/>
            </a:r>
            <a:br>
              <a:rPr sz="5300" dirty="0"/>
            </a:b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МОУ «</a:t>
            </a:r>
            <a:r>
              <a:rPr lang="ru-RU" sz="5300" b="0" strike="noStrike" spc="-1" dirty="0" err="1">
                <a:solidFill>
                  <a:srgbClr val="D9D9D9"/>
                </a:solidFill>
                <a:latin typeface="Times New Roman"/>
                <a:ea typeface="DejaVu Sans"/>
              </a:rPr>
              <a:t>Лямбирская</a:t>
            </a: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  средняя </a:t>
            </a:r>
            <a:r>
              <a:rPr sz="5300" dirty="0"/>
              <a:t/>
            </a:r>
            <a:br>
              <a:rPr sz="5300" dirty="0"/>
            </a:b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общеобразовательная школа №1»</a:t>
            </a:r>
            <a:r>
              <a:rPr sz="5300" dirty="0"/>
              <a:t/>
            </a:r>
            <a:br>
              <a:rPr sz="5300" dirty="0"/>
            </a:br>
            <a:r>
              <a:rPr lang="ru-RU" sz="5300" b="0" strike="noStrike" spc="-1" dirty="0" err="1">
                <a:solidFill>
                  <a:srgbClr val="D9D9D9"/>
                </a:solidFill>
                <a:latin typeface="Times New Roman"/>
                <a:ea typeface="DejaVu Sans"/>
              </a:rPr>
              <a:t>Лямбирского</a:t>
            </a: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 муниципального района </a:t>
            </a:r>
            <a:r>
              <a:rPr sz="5300" dirty="0"/>
              <a:t/>
            </a:r>
            <a:br>
              <a:rPr sz="5300" dirty="0"/>
            </a:br>
            <a:r>
              <a:rPr lang="ru-RU" sz="5300" b="0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Республики Мордовия</a:t>
            </a:r>
            <a:r>
              <a:rPr sz="5300" dirty="0"/>
              <a:t/>
            </a:r>
            <a:br>
              <a:rPr sz="5300" dirty="0"/>
            </a:br>
            <a:r>
              <a:rPr sz="5300" dirty="0"/>
              <a:t/>
            </a:r>
            <a:br>
              <a:rPr sz="5300" dirty="0"/>
            </a:br>
            <a:endParaRPr lang="ru-RU" sz="5300" b="0" strike="noStrike" spc="-1" dirty="0">
              <a:latin typeface="Arial"/>
            </a:endParaRPr>
          </a:p>
        </p:txBody>
      </p:sp>
      <p:sp>
        <p:nvSpPr>
          <p:cNvPr id="142" name="Прямоугольник 3"/>
          <p:cNvSpPr/>
          <p:nvPr/>
        </p:nvSpPr>
        <p:spPr>
          <a:xfrm>
            <a:off x="360000" y="3420000"/>
            <a:ext cx="11699640" cy="30598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Дата рождения:</a:t>
            </a:r>
            <a:r>
              <a:rPr lang="ru-RU" sz="1600" b="1" strike="noStrike" spc="-1" dirty="0">
                <a:solidFill>
                  <a:srgbClr val="B80047"/>
                </a:solidFill>
                <a:latin typeface="Times New Roman"/>
                <a:ea typeface="DejaVu Sans"/>
              </a:rPr>
              <a:t> </a:t>
            </a:r>
            <a:r>
              <a:rPr lang="en-US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30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.</a:t>
            </a:r>
            <a:r>
              <a:rPr lang="en-US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12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.1979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Профессиональное образование: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Федеральное государственное  бюджетное образовательное учреждение высшего образования «Национальный исследовательский Мордовский </a:t>
            </a:r>
            <a:r>
              <a:rPr lang="ru-RU" sz="1600" b="1" strike="noStrike" spc="-1" dirty="0" err="1">
                <a:solidFill>
                  <a:srgbClr val="D9D9D9"/>
                </a:solidFill>
                <a:latin typeface="Times New Roman"/>
                <a:ea typeface="DejaVu Sans"/>
              </a:rPr>
              <a:t>государственнный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 университет им. </a:t>
            </a:r>
            <a:r>
              <a:rPr lang="ru-RU" sz="1600" b="1" strike="noStrike" spc="-1" dirty="0" err="1">
                <a:solidFill>
                  <a:srgbClr val="D9D9D9"/>
                </a:solidFill>
                <a:latin typeface="Times New Roman"/>
                <a:ea typeface="DejaVu Sans"/>
              </a:rPr>
              <a:t>Н.П.Огарёва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»,  квалификация «Филолог. Преподаватель» по специальности «Филолог», </a:t>
            </a: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диплом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101318 0054937</a:t>
            </a:r>
            <a:r>
              <a:rPr lang="ru-RU" sz="1600" b="1" strike="noStrike" spc="-1" dirty="0">
                <a:solidFill>
                  <a:srgbClr val="22228B"/>
                </a:solidFill>
                <a:latin typeface="Times New Roman"/>
                <a:ea typeface="DejaVu Sans"/>
              </a:rPr>
              <a:t>  </a:t>
            </a: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дата выдачи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10.02.2017,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chemeClr val="accent1"/>
                </a:solidFill>
                <a:latin typeface="Times New Roman"/>
                <a:ea typeface="DejaVu Sans"/>
              </a:rPr>
              <a:t>Профессиональная переподготовка: 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Общество с ограниченной ответственностью «Региональный центр повышения квалификации»,  квалификация «Учитель», дополнительная программа переподготовки Педагогика. Методика преподавания технологии», </a:t>
            </a:r>
            <a:r>
              <a:rPr lang="ru-RU" sz="1600" b="1" spc="-1" dirty="0">
                <a:solidFill>
                  <a:srgbClr val="ACD433"/>
                </a:solidFill>
                <a:latin typeface="Times New Roman"/>
              </a:rPr>
              <a:t>диплом </a:t>
            </a:r>
            <a:r>
              <a:rPr lang="ru-RU" sz="1600" b="1" strike="noStrike" spc="-1" dirty="0" smtClean="0">
                <a:solidFill>
                  <a:srgbClr val="D9D9D9"/>
                </a:solidFill>
                <a:latin typeface="Times New Roman"/>
                <a:ea typeface="DejaVu Sans"/>
              </a:rPr>
              <a:t>622412390954 </a:t>
            </a:r>
            <a:r>
              <a:rPr lang="ru-RU" sz="1600" b="1" strike="noStrike" spc="-1" dirty="0">
                <a:solidFill>
                  <a:schemeClr val="accent1"/>
                </a:solidFill>
                <a:latin typeface="Times New Roman"/>
                <a:ea typeface="DejaVu Sans"/>
              </a:rPr>
              <a:t>дата выдачи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10.10.2020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5 лет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Общий трудовой стаж: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17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 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ru-RU" sz="1600" b="1" strike="noStrike" spc="-1" dirty="0">
                <a:solidFill>
                  <a:srgbClr val="ACD433"/>
                </a:solidFill>
                <a:latin typeface="Times New Roman"/>
                <a:ea typeface="DejaVu Sans"/>
              </a:rPr>
              <a:t>Звание: </a:t>
            </a:r>
            <a:r>
              <a:rPr lang="ru-RU" sz="1600" b="1" strike="noStrike" spc="-1" dirty="0">
                <a:solidFill>
                  <a:srgbClr val="D9D9D9"/>
                </a:solidFill>
                <a:latin typeface="Times New Roman"/>
                <a:ea typeface="DejaVu Sans"/>
              </a:rPr>
              <a:t>не имею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  <a:tabLst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143" name="Рисунок 1" descr="Изображение выглядит как Человеческое лицо, одежда, человек, Подбородок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56800" y="336240"/>
            <a:ext cx="2667600" cy="302075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Заголовок 1"/>
          <p:cNvSpPr/>
          <p:nvPr/>
        </p:nvSpPr>
        <p:spPr>
          <a:xfrm>
            <a:off x="119160" y="116640"/>
            <a:ext cx="1044036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Позитивные результаты внеурочной деятельности обучающихся по учебным предметам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7" name="Объект 2"/>
          <p:cNvSpPr/>
          <p:nvPr/>
        </p:nvSpPr>
        <p:spPr>
          <a:xfrm>
            <a:off x="3719880" y="911520"/>
            <a:ext cx="439164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Республиканский  уровень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8" name="Picture 2" descr="C:\Users\admin\Desktop\Аттестация учитель татарского языка\грамоты татарский\WhatsApp Image 2023-10-29 at 16.57.39 (1).jpeg"/>
          <p:cNvPicPr/>
          <p:nvPr/>
        </p:nvPicPr>
        <p:blipFill>
          <a:blip r:embed="rId2"/>
          <a:stretch/>
        </p:blipFill>
        <p:spPr>
          <a:xfrm rot="5400000">
            <a:off x="-444240" y="1819800"/>
            <a:ext cx="3935880" cy="295164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3" descr="C:\Users\admin\Desktop\Аттестация учитель татарского языка\грамоты татарский\WhatsApp Image 2023-10-29 at 16.57.39.jpeg"/>
          <p:cNvPicPr/>
          <p:nvPr/>
        </p:nvPicPr>
        <p:blipFill>
          <a:blip r:embed="rId3"/>
          <a:stretch/>
        </p:blipFill>
        <p:spPr>
          <a:xfrm rot="5400000">
            <a:off x="2305440" y="2958840"/>
            <a:ext cx="3968640" cy="297612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4" descr="C:\Users\admin\Desktop\Аттестация учитель татарского языка\грамоты татарский\WhatsApp Image 2023-10-29 at 16.57.38.jpeg"/>
          <p:cNvPicPr/>
          <p:nvPr/>
        </p:nvPicPr>
        <p:blipFill>
          <a:blip r:embed="rId4"/>
          <a:stretch/>
        </p:blipFill>
        <p:spPr>
          <a:xfrm>
            <a:off x="5796360" y="1328400"/>
            <a:ext cx="3046680" cy="394704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5" descr="C:\Users\admin\Desktop\Аттестация учитель татарского языка\грамоты татарский\ИШКИНЯЕВ ЛЯМБИРЬ.jpg"/>
          <p:cNvPicPr/>
          <p:nvPr/>
        </p:nvPicPr>
        <p:blipFill>
          <a:blip r:embed="rId5"/>
          <a:stretch/>
        </p:blipFill>
        <p:spPr>
          <a:xfrm>
            <a:off x="8843760" y="2501280"/>
            <a:ext cx="2976120" cy="3968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Заголовок 1"/>
          <p:cNvSpPr/>
          <p:nvPr/>
        </p:nvSpPr>
        <p:spPr>
          <a:xfrm>
            <a:off x="1199520" y="188640"/>
            <a:ext cx="8064000" cy="143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Наличие публикаций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Times New Roman"/>
              </a:rPr>
              <a:t>Интернет-публикации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3" name="Picture 2" descr="C:\Users\admin\Desktop\сканы справок на аттестацию\Публикации в интернете.JPG"/>
          <p:cNvPicPr/>
          <p:nvPr/>
        </p:nvPicPr>
        <p:blipFill>
          <a:blip r:embed="rId2"/>
          <a:srcRect l="10272" t="2647" b="50002"/>
          <a:stretch/>
        </p:blipFill>
        <p:spPr>
          <a:xfrm>
            <a:off x="335520" y="2138040"/>
            <a:ext cx="4643280" cy="34675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6" descr="Изображение выглядит как текст, компьютер, снимок экрана, Веб-сайт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5447880" y="1412640"/>
            <a:ext cx="4824360" cy="268884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7" descr="Изображение выглядит как текст, электроника, Человеческое лицо, снимок экран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5447880" y="3872160"/>
            <a:ext cx="4861080" cy="277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Заголовок 1"/>
          <p:cNvSpPr/>
          <p:nvPr/>
        </p:nvSpPr>
        <p:spPr>
          <a:xfrm>
            <a:off x="440640" y="153360"/>
            <a:ext cx="94708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Наличие публикаций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87" name="Объект 2"/>
          <p:cNvSpPr/>
          <p:nvPr/>
        </p:nvSpPr>
        <p:spPr>
          <a:xfrm>
            <a:off x="440640" y="639000"/>
            <a:ext cx="403164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В сети «Интернет»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8" name="Picture 2" descr="C:\Users\admin\Desktop\sto prichin\Изображение WhatsApp 2023-11-11 в 16.04.15_b682bfc8.jpg"/>
          <p:cNvPicPr/>
          <p:nvPr/>
        </p:nvPicPr>
        <p:blipFill>
          <a:blip r:embed="rId2"/>
          <a:stretch/>
        </p:blipFill>
        <p:spPr>
          <a:xfrm>
            <a:off x="440640" y="1340640"/>
            <a:ext cx="3388320" cy="449316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3" descr="C:\Users\admin\Desktop\АТТЕСТАЦИЯ 2024\грамоты сертификаты публикации Аттестация технология\Сертификаты, грамоты технология\WhatsApp Image 2023-11-18 at 20.21.51 (3).jpeg"/>
          <p:cNvPicPr/>
          <p:nvPr/>
        </p:nvPicPr>
        <p:blipFill>
          <a:blip r:embed="rId3"/>
          <a:stretch/>
        </p:blipFill>
        <p:spPr>
          <a:xfrm>
            <a:off x="4079880" y="1760400"/>
            <a:ext cx="2840040" cy="399096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5" descr="C:\Users\admin\Desktop\sto prichin\cert05.png"/>
          <p:cNvPicPr/>
          <p:nvPr/>
        </p:nvPicPr>
        <p:blipFill>
          <a:blip r:embed="rId4"/>
          <a:stretch/>
        </p:blipFill>
        <p:spPr>
          <a:xfrm>
            <a:off x="7176240" y="2380680"/>
            <a:ext cx="4751640" cy="338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Заголовок 1"/>
          <p:cNvSpPr/>
          <p:nvPr/>
        </p:nvSpPr>
        <p:spPr>
          <a:xfrm>
            <a:off x="440640" y="153360"/>
            <a:ext cx="8961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Наличие публикаций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92" name="Объект 2"/>
          <p:cNvSpPr/>
          <p:nvPr/>
        </p:nvSpPr>
        <p:spPr>
          <a:xfrm>
            <a:off x="3519720" y="1052640"/>
            <a:ext cx="459180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В сети «Интернет»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93" name="Picture 3" descr="C:\Users\admin\Desktop\sto prichin\Изображение WhatsApp 2023-11-12 в 12.22.03_e8bf3ff2.jpg"/>
          <p:cNvPicPr/>
          <p:nvPr/>
        </p:nvPicPr>
        <p:blipFill>
          <a:blip r:embed="rId2"/>
          <a:stretch/>
        </p:blipFill>
        <p:spPr>
          <a:xfrm>
            <a:off x="9900000" y="1105560"/>
            <a:ext cx="2275200" cy="321444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3" descr="C:\Users\admin\Desktop\sto prichin\Изображение WhatsApp 2023-11-11 в 15.51.40_5a690956.jpg"/>
          <p:cNvPicPr/>
          <p:nvPr/>
        </p:nvPicPr>
        <p:blipFill>
          <a:blip r:embed="rId3"/>
          <a:stretch/>
        </p:blipFill>
        <p:spPr>
          <a:xfrm>
            <a:off x="288720" y="1260000"/>
            <a:ext cx="2796120" cy="39600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3" descr="C:\Users\admin\Desktop\АТТЕСТАЦИЯ 2024\грамоты сертификаты публикации Аттестация технология\Сертификаты, грамоты технология\WhatsApp Image 2023-11-18 at 20.21.50 (2).jpeg"/>
          <p:cNvPicPr/>
          <p:nvPr/>
        </p:nvPicPr>
        <p:blipFill>
          <a:blip r:embed="rId4"/>
          <a:stretch/>
        </p:blipFill>
        <p:spPr>
          <a:xfrm>
            <a:off x="3825000" y="2469600"/>
            <a:ext cx="2295000" cy="32461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 descr="C:\Users\admin\Desktop\АТТЕСТАЦИЯ 2024\грамоты сертификаты публикации Аттестация технология\Сертификаты, грамоты технология\WhatsApp Image 2023-11-11 at 15.51.45 (1).jpeg"/>
          <p:cNvPicPr/>
          <p:nvPr/>
        </p:nvPicPr>
        <p:blipFill>
          <a:blip r:embed="rId5"/>
          <a:stretch/>
        </p:blipFill>
        <p:spPr>
          <a:xfrm>
            <a:off x="1620000" y="2150280"/>
            <a:ext cx="2295000" cy="32497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2" descr="C:\Users\admin\Desktop\АТТЕСТАЦИЯ 2024\грамоты сертификаты публикации Аттестация технология\Сертификаты, грамоты технология\WhatsApp Image 2023-11-11 at 15.51.45 (3).jpeg"/>
          <p:cNvPicPr/>
          <p:nvPr/>
        </p:nvPicPr>
        <p:blipFill>
          <a:blip r:embed="rId6"/>
          <a:stretch/>
        </p:blipFill>
        <p:spPr>
          <a:xfrm>
            <a:off x="8256240" y="1628640"/>
            <a:ext cx="2292480" cy="32461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4" descr="C:\Users\admin\Desktop\sto prichin\Изображение WhatsApp 2023-11-14 в 20.20.17_7724bfce.jpg"/>
          <p:cNvPicPr/>
          <p:nvPr/>
        </p:nvPicPr>
        <p:blipFill>
          <a:blip r:embed="rId7"/>
          <a:stretch/>
        </p:blipFill>
        <p:spPr>
          <a:xfrm rot="21539400">
            <a:off x="6508800" y="2512800"/>
            <a:ext cx="2282760" cy="32270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5" descr="C:\Users\admin\Desktop\АТТЕСТАЦИЯ 2024\грамоты сертификаты публикации Аттестация технология\Сертификаты, грамоты технология\WhatsApp Image 2023-11-11 at 15.51.45 (2).jpeg"/>
          <p:cNvPicPr/>
          <p:nvPr/>
        </p:nvPicPr>
        <p:blipFill>
          <a:blip r:embed="rId8"/>
          <a:stretch/>
        </p:blipFill>
        <p:spPr>
          <a:xfrm>
            <a:off x="5159880" y="3523320"/>
            <a:ext cx="2220120" cy="314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Заголовок 1"/>
          <p:cNvSpPr/>
          <p:nvPr/>
        </p:nvSpPr>
        <p:spPr>
          <a:xfrm>
            <a:off x="440640" y="153360"/>
            <a:ext cx="93268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Наличие публикаций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01" name="Объект 2"/>
          <p:cNvSpPr/>
          <p:nvPr/>
        </p:nvSpPr>
        <p:spPr>
          <a:xfrm>
            <a:off x="686880" y="857160"/>
            <a:ext cx="346428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Уровень образовательной организации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2" name="Объект 2"/>
          <p:cNvSpPr/>
          <p:nvPr/>
        </p:nvSpPr>
        <p:spPr>
          <a:xfrm>
            <a:off x="6359040" y="980640"/>
            <a:ext cx="2947320" cy="66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3" name="Picture 2" descr="C:\Users\admin\Desktop\сканы справок на аттестацию\педопыт.JPG"/>
          <p:cNvPicPr/>
          <p:nvPr/>
        </p:nvPicPr>
        <p:blipFill>
          <a:blip r:embed="rId2"/>
          <a:stretch/>
        </p:blipFill>
        <p:spPr>
          <a:xfrm>
            <a:off x="1199520" y="1540800"/>
            <a:ext cx="3065040" cy="4338000"/>
          </a:xfrm>
          <a:prstGeom prst="rect">
            <a:avLst/>
          </a:prstGeom>
          <a:ln w="0">
            <a:noFill/>
          </a:ln>
        </p:spPr>
      </p:pic>
      <p:sp>
        <p:nvSpPr>
          <p:cNvPr id="204" name="Прямоугольник 1"/>
          <p:cNvSpPr/>
          <p:nvPr/>
        </p:nvSpPr>
        <p:spPr>
          <a:xfrm>
            <a:off x="519120" y="5920560"/>
            <a:ext cx="392004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u="sng" strike="noStrike" spc="-1">
                <a:solidFill>
                  <a:srgbClr val="C4E46E"/>
                </a:solidFill>
                <a:uFillTx/>
                <a:latin typeface="Century Gothic"/>
                <a:ea typeface="DejaVu Sans"/>
                <a:hlinkClick r:id="rId3"/>
              </a:rPr>
              <a:t>https://shkolalyambirskaya1-r13.gosweb.gosuslugi.ru/persony/sotrudniki-177_21.html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5" name="Picture 2" descr="C:\Users\admin\Desktop\2024-02-02\Публикация творческого проекта.JPG"/>
          <p:cNvPicPr/>
          <p:nvPr/>
        </p:nvPicPr>
        <p:blipFill>
          <a:blip r:embed="rId4"/>
          <a:stretch/>
        </p:blipFill>
        <p:spPr>
          <a:xfrm>
            <a:off x="6334560" y="1689120"/>
            <a:ext cx="3432960" cy="4043160"/>
          </a:xfrm>
          <a:prstGeom prst="rect">
            <a:avLst/>
          </a:prstGeom>
          <a:ln w="0">
            <a:noFill/>
          </a:ln>
        </p:spPr>
      </p:pic>
      <p:sp>
        <p:nvSpPr>
          <p:cNvPr id="206" name="TextBox 2"/>
          <p:cNvSpPr/>
          <p:nvPr/>
        </p:nvSpPr>
        <p:spPr>
          <a:xfrm>
            <a:off x="6334560" y="5879160"/>
            <a:ext cx="364896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u="sng" strike="noStrike" spc="-1">
                <a:solidFill>
                  <a:srgbClr val="C4E46E"/>
                </a:solidFill>
                <a:uFillTx/>
                <a:latin typeface="Century Gothic"/>
                <a:ea typeface="DejaVu Sans"/>
                <a:hlinkClick r:id="rId5"/>
              </a:rPr>
              <a:t>https://imclmb.schoolrm.ru/life/events/39937/680892/?sphrase_id=2170057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Заголовок 1"/>
          <p:cNvSpPr/>
          <p:nvPr/>
        </p:nvSpPr>
        <p:spPr>
          <a:xfrm>
            <a:off x="440640" y="153360"/>
            <a:ext cx="93268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Наличие авторских программ, методических пособий, методических рекомендаций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08" name="Объект 2"/>
          <p:cNvSpPr/>
          <p:nvPr/>
        </p:nvSpPr>
        <p:spPr>
          <a:xfrm>
            <a:off x="686880" y="857160"/>
            <a:ext cx="346428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Объект 2"/>
          <p:cNvSpPr/>
          <p:nvPr/>
        </p:nvSpPr>
        <p:spPr>
          <a:xfrm>
            <a:off x="2999520" y="1649160"/>
            <a:ext cx="4607640" cy="55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0" name="Объект 2"/>
          <p:cNvSpPr/>
          <p:nvPr/>
        </p:nvSpPr>
        <p:spPr>
          <a:xfrm>
            <a:off x="983520" y="2421000"/>
            <a:ext cx="5256000" cy="17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46500" lnSpcReduction="10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   Методический сборник </a:t>
            </a:r>
            <a:endParaRPr lang="ru-RU" sz="7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7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«Применение дидактических игр на уроках технологии»</a:t>
            </a:r>
            <a:endParaRPr lang="ru-RU" sz="7400" b="0" strike="noStrike" spc="-1">
              <a:latin typeface="Arial"/>
            </a:endParaRPr>
          </a:p>
        </p:txBody>
      </p:sp>
      <p:pic>
        <p:nvPicPr>
          <p:cNvPr id="211" name="Picture 2" descr="C:\Users\admin\Desktop\2024-02-14\эксп заключ.JPG"/>
          <p:cNvPicPr/>
          <p:nvPr/>
        </p:nvPicPr>
        <p:blipFill>
          <a:blip r:embed="rId2"/>
          <a:stretch/>
        </p:blipFill>
        <p:spPr>
          <a:xfrm>
            <a:off x="7320240" y="1865160"/>
            <a:ext cx="3455640" cy="489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C:\Users\admin\Downloads\WhatsApp Image 2024-01-21 at 15.55.21.jpeg"/>
          <p:cNvPicPr/>
          <p:nvPr/>
        </p:nvPicPr>
        <p:blipFill>
          <a:blip r:embed="rId2"/>
          <a:stretch/>
        </p:blipFill>
        <p:spPr>
          <a:xfrm rot="16200000">
            <a:off x="4479480" y="2859480"/>
            <a:ext cx="3726360" cy="279468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2" descr="C:\Users\admin\Desktop\сканы справок на аттестацию\выступление на педсов.JPG"/>
          <p:cNvPicPr/>
          <p:nvPr/>
        </p:nvPicPr>
        <p:blipFill>
          <a:blip r:embed="rId3"/>
          <a:srcRect l="10839" t="4371" b="24241"/>
          <a:stretch/>
        </p:blipFill>
        <p:spPr>
          <a:xfrm>
            <a:off x="414360" y="2421000"/>
            <a:ext cx="2859480" cy="3239640"/>
          </a:xfrm>
          <a:prstGeom prst="rect">
            <a:avLst/>
          </a:prstGeom>
          <a:ln w="0">
            <a:noFill/>
          </a:ln>
        </p:spPr>
      </p:pic>
      <p:sp>
        <p:nvSpPr>
          <p:cNvPr id="214" name="Заголовок 1"/>
          <p:cNvSpPr/>
          <p:nvPr/>
        </p:nvSpPr>
        <p:spPr>
          <a:xfrm>
            <a:off x="47160" y="51120"/>
            <a:ext cx="10440360" cy="13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5" name="Объект 2"/>
          <p:cNvSpPr/>
          <p:nvPr/>
        </p:nvSpPr>
        <p:spPr>
          <a:xfrm>
            <a:off x="335520" y="1526040"/>
            <a:ext cx="287964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Уровень образовательной организации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6" name="Объект 2"/>
          <p:cNvSpPr/>
          <p:nvPr/>
        </p:nvSpPr>
        <p:spPr>
          <a:xfrm>
            <a:off x="6394320" y="1819080"/>
            <a:ext cx="294732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17" name="Picture 4" descr="C:\Users\admin\Desktop\сканы справок на аттестацию\Открытые уроки, мастер-к Трикова.JPG"/>
          <p:cNvPicPr/>
          <p:nvPr/>
        </p:nvPicPr>
        <p:blipFill>
          <a:blip r:embed="rId4"/>
          <a:srcRect l="11983" t="5863" b="22898"/>
          <a:stretch/>
        </p:blipFill>
        <p:spPr>
          <a:xfrm>
            <a:off x="8472240" y="2421000"/>
            <a:ext cx="3024360" cy="3717000"/>
          </a:xfrm>
          <a:prstGeom prst="rect">
            <a:avLst/>
          </a:prstGeom>
          <a:ln w="0">
            <a:noFill/>
          </a:ln>
        </p:spPr>
      </p:pic>
      <p:sp>
        <p:nvSpPr>
          <p:cNvPr id="218" name="Объект 2"/>
          <p:cNvSpPr/>
          <p:nvPr/>
        </p:nvSpPr>
        <p:spPr>
          <a:xfrm>
            <a:off x="4727880" y="1196640"/>
            <a:ext cx="25196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Технология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Объект 2"/>
          <p:cNvSpPr/>
          <p:nvPr/>
        </p:nvSpPr>
        <p:spPr>
          <a:xfrm rot="10800000" flipV="1">
            <a:off x="1200240" y="1773000"/>
            <a:ext cx="4247640" cy="64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0" name="Объект 2"/>
          <p:cNvSpPr/>
          <p:nvPr/>
        </p:nvSpPr>
        <p:spPr>
          <a:xfrm>
            <a:off x="1775520" y="1268640"/>
            <a:ext cx="417564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Татарский язык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1" name="Заголовок 1"/>
          <p:cNvSpPr/>
          <p:nvPr/>
        </p:nvSpPr>
        <p:spPr>
          <a:xfrm>
            <a:off x="47160" y="51120"/>
            <a:ext cx="10440360" cy="13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2" name="Picture 2" descr="C:\Users\admin\Desktop\2024-02-05\справка потдввыст. трикова.JPG"/>
          <p:cNvPicPr/>
          <p:nvPr/>
        </p:nvPicPr>
        <p:blipFill>
          <a:blip r:embed="rId2"/>
          <a:stretch/>
        </p:blipFill>
        <p:spPr>
          <a:xfrm>
            <a:off x="6480000" y="929880"/>
            <a:ext cx="3960000" cy="560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19160" y="116640"/>
            <a:ext cx="1022436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Проведение открытых уроков, мастер-классов, мероприятий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24" name="Объект 2"/>
          <p:cNvSpPr/>
          <p:nvPr/>
        </p:nvSpPr>
        <p:spPr>
          <a:xfrm>
            <a:off x="3524040" y="836640"/>
            <a:ext cx="321948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    </a:t>
            </a: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Технология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5" name="Объект 2"/>
          <p:cNvSpPr/>
          <p:nvPr/>
        </p:nvSpPr>
        <p:spPr>
          <a:xfrm>
            <a:off x="643680" y="1345680"/>
            <a:ext cx="300348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Уровень образовательной организации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26" name="Picture 4" descr="C:\Users\admin\Desktop\сканы справок на аттестацию\открытый уроки в школе.JPG"/>
          <p:cNvPicPr/>
          <p:nvPr/>
        </p:nvPicPr>
        <p:blipFill>
          <a:blip r:embed="rId2"/>
          <a:srcRect l="8808" t="4917" r="477" b="21679"/>
          <a:stretch/>
        </p:blipFill>
        <p:spPr>
          <a:xfrm>
            <a:off x="582120" y="1989000"/>
            <a:ext cx="3311640" cy="41756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5" descr="C:\Users\admin\Desktop\сканы справок на аттестацию\Открытые уроки, мастер-к Трикова.JPG"/>
          <p:cNvPicPr/>
          <p:nvPr/>
        </p:nvPicPr>
        <p:blipFill>
          <a:blip r:embed="rId3"/>
          <a:srcRect l="9743" t="4493" b="21982"/>
          <a:stretch/>
        </p:blipFill>
        <p:spPr>
          <a:xfrm>
            <a:off x="5850720" y="1989000"/>
            <a:ext cx="3776040" cy="4353120"/>
          </a:xfrm>
          <a:prstGeom prst="rect">
            <a:avLst/>
          </a:prstGeom>
          <a:ln w="0">
            <a:noFill/>
          </a:ln>
        </p:spPr>
      </p:pic>
      <p:sp>
        <p:nvSpPr>
          <p:cNvPr id="228" name="Объект 2"/>
          <p:cNvSpPr/>
          <p:nvPr/>
        </p:nvSpPr>
        <p:spPr>
          <a:xfrm>
            <a:off x="6359040" y="1253160"/>
            <a:ext cx="294732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920" cy="139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работе педагогических сообществ, комиссий,  жюри конкурсов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30" name="Picture 2" descr="C:\Users\admin\Desktop\сканы справок на аттестацию\Общественная деят..JPG"/>
          <p:cNvPicPr/>
          <p:nvPr/>
        </p:nvPicPr>
        <p:blipFill>
          <a:blip r:embed="rId2"/>
          <a:srcRect l="11663" t="3415" b="39316"/>
          <a:stretch/>
        </p:blipFill>
        <p:spPr>
          <a:xfrm>
            <a:off x="1343520" y="2051280"/>
            <a:ext cx="3239640" cy="455796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C:\Users\admin\Desktop\АТТЕСТАЦИЯ 2024\грамоты сертификаты публикации Аттестация технология\_wp_sert_sert_202402_961b72d383759665152d625bde34bc90.jpg"/>
          <p:cNvPicPr/>
          <p:nvPr/>
        </p:nvPicPr>
        <p:blipFill>
          <a:blip r:embed="rId3"/>
          <a:stretch/>
        </p:blipFill>
        <p:spPr>
          <a:xfrm>
            <a:off x="7284240" y="2167560"/>
            <a:ext cx="3155760" cy="4438080"/>
          </a:xfrm>
          <a:prstGeom prst="rect">
            <a:avLst/>
          </a:prstGeom>
          <a:ln w="0">
            <a:noFill/>
          </a:ln>
        </p:spPr>
      </p:pic>
      <p:sp>
        <p:nvSpPr>
          <p:cNvPr id="232" name="TextBox 3"/>
          <p:cNvSpPr/>
          <p:nvPr/>
        </p:nvSpPr>
        <p:spPr>
          <a:xfrm>
            <a:off x="5807880" y="1772640"/>
            <a:ext cx="4823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65D6A0"/>
                </a:solidFill>
                <a:latin typeface="Times New Roman"/>
                <a:ea typeface="DejaVu Sans"/>
              </a:rPr>
              <a:t>Член педагогических Интернет сообществ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95520" y="404640"/>
            <a:ext cx="9432360" cy="143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-240840" y="1917000"/>
            <a:ext cx="4535640" cy="1223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</a:rPr>
              <a:t>Качество знаний – 100%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</p:txBody>
      </p:sp>
      <p:pic>
        <p:nvPicPr>
          <p:cNvPr id="146" name="Picture 2" descr="C:\Users\admin\Desktop\сканы справок на аттестацию\внешний мониторинг.JPG"/>
          <p:cNvPicPr/>
          <p:nvPr/>
        </p:nvPicPr>
        <p:blipFill>
          <a:blip r:embed="rId2"/>
          <a:srcRect l="9929" t="3890" b="5490"/>
          <a:stretch/>
        </p:blipFill>
        <p:spPr>
          <a:xfrm>
            <a:off x="4439880" y="1917000"/>
            <a:ext cx="3331800" cy="474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263520" y="188640"/>
            <a:ext cx="9403920" cy="139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              </a:t>
            </a: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Участие в профессиональных конкурсах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34" name="Picture 3" descr="C:\Users\admin\Desktop\АТТЕСТАЦИЯ 2024\грамоты сертификаты публикации Аттестация технология\Сертификаты, грамоты технология\_wp_sert_sert_202401_e90df0fd120b6b631992084f9d2d5538.jpg"/>
          <p:cNvPicPr/>
          <p:nvPr/>
        </p:nvPicPr>
        <p:blipFill>
          <a:blip r:embed="rId2"/>
          <a:stretch/>
        </p:blipFill>
        <p:spPr>
          <a:xfrm>
            <a:off x="1343520" y="1476720"/>
            <a:ext cx="3685680" cy="5183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4" descr="C:\Users\admin\Desktop\АТТЕСТАЦИЯ 2024\грамоты сертификаты публикации Аттестация технология\Сертификаты, грамоты технология\_wp_sert_sert_202401_e153ea18d37e73b16c6753ddbc976ef2.jpg"/>
          <p:cNvPicPr/>
          <p:nvPr/>
        </p:nvPicPr>
        <p:blipFill>
          <a:blip r:embed="rId3"/>
          <a:stretch/>
        </p:blipFill>
        <p:spPr>
          <a:xfrm>
            <a:off x="6960240" y="1423440"/>
            <a:ext cx="3701160" cy="5204880"/>
          </a:xfrm>
          <a:prstGeom prst="rect">
            <a:avLst/>
          </a:prstGeom>
          <a:ln w="0">
            <a:noFill/>
          </a:ln>
        </p:spPr>
      </p:pic>
      <p:sp>
        <p:nvSpPr>
          <p:cNvPr id="236" name="Объект 2"/>
          <p:cNvSpPr/>
          <p:nvPr/>
        </p:nvSpPr>
        <p:spPr>
          <a:xfrm>
            <a:off x="3647880" y="656640"/>
            <a:ext cx="403164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В сети «Интернет»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263520" y="188640"/>
            <a:ext cx="9403920" cy="139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              </a:t>
            </a: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Участие в профессиональных конкурсах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38" name="Объект 2"/>
          <p:cNvSpPr/>
          <p:nvPr/>
        </p:nvSpPr>
        <p:spPr>
          <a:xfrm>
            <a:off x="3503880" y="1196640"/>
            <a:ext cx="4175640" cy="86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39" name="TextBox 3"/>
          <p:cNvSpPr/>
          <p:nvPr/>
        </p:nvSpPr>
        <p:spPr>
          <a:xfrm>
            <a:off x="407520" y="2061000"/>
            <a:ext cx="5018400" cy="30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конкурс среди педагогических работников образовательных учреждений Лямбирского муниципального района «Фестиваль проектов»  2023-2024 учебный год ПРИЗЁР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40" name="Picture 3" descr="C:\Users\admin\Desktop\2024-02-14\распоряж Фестив проектов0001.JPG"/>
          <p:cNvPicPr/>
          <p:nvPr/>
        </p:nvPicPr>
        <p:blipFill>
          <a:blip r:embed="rId2"/>
          <a:stretch/>
        </p:blipFill>
        <p:spPr>
          <a:xfrm>
            <a:off x="7104240" y="3197520"/>
            <a:ext cx="2591640" cy="35953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C:\Users\admin\Desktop\2024-02-14\распоряж Фестив проектов.JPG"/>
          <p:cNvPicPr/>
          <p:nvPr/>
        </p:nvPicPr>
        <p:blipFill>
          <a:blip r:embed="rId3"/>
          <a:stretch/>
        </p:blipFill>
        <p:spPr>
          <a:xfrm>
            <a:off x="5414040" y="1845720"/>
            <a:ext cx="2500200" cy="35384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C:\Users\admin\Desktop\2024-02-15\грамота Фестив проектов.JPG"/>
          <p:cNvPicPr/>
          <p:nvPr/>
        </p:nvPicPr>
        <p:blipFill>
          <a:blip r:embed="rId4"/>
          <a:stretch/>
        </p:blipFill>
        <p:spPr>
          <a:xfrm>
            <a:off x="9169200" y="1845720"/>
            <a:ext cx="2591640" cy="360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3" descr="C:\Users\admin\Desktop\sto prichin\знанио потом\cert08.png"/>
          <p:cNvPicPr/>
          <p:nvPr/>
        </p:nvPicPr>
        <p:blipFill>
          <a:blip r:embed="rId2"/>
          <a:stretch/>
        </p:blipFill>
        <p:spPr>
          <a:xfrm>
            <a:off x="119160" y="1244880"/>
            <a:ext cx="3235680" cy="23036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4" descr="C:\Users\admin\Desktop\sto prichin\cert03.png"/>
          <p:cNvPicPr/>
          <p:nvPr/>
        </p:nvPicPr>
        <p:blipFill>
          <a:blip r:embed="rId3"/>
          <a:stretch/>
        </p:blipFill>
        <p:spPr>
          <a:xfrm>
            <a:off x="119160" y="4142160"/>
            <a:ext cx="3235680" cy="23824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C:\Users\admin\Downloads\Благодарность проекта infourok.ru №КЦ24805937.jpg"/>
          <p:cNvPicPr/>
          <p:nvPr/>
        </p:nvPicPr>
        <p:blipFill>
          <a:blip r:embed="rId4"/>
          <a:stretch/>
        </p:blipFill>
        <p:spPr>
          <a:xfrm>
            <a:off x="3719880" y="2396880"/>
            <a:ext cx="3085200" cy="43664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4" descr="C:\Users\admin\Desktop\sto prichin\Изображение WhatsApp 2023-11-11 в 15.51.37_47d13e2f.jpg"/>
          <p:cNvPicPr/>
          <p:nvPr/>
        </p:nvPicPr>
        <p:blipFill>
          <a:blip r:embed="rId5"/>
          <a:stretch/>
        </p:blipFill>
        <p:spPr>
          <a:xfrm>
            <a:off x="7320240" y="2353320"/>
            <a:ext cx="3105360" cy="4397040"/>
          </a:xfrm>
          <a:prstGeom prst="rect">
            <a:avLst/>
          </a:prstGeom>
          <a:ln w="0">
            <a:noFill/>
          </a:ln>
        </p:spPr>
      </p:pic>
      <p:sp>
        <p:nvSpPr>
          <p:cNvPr id="247" name="Заголовок 1"/>
          <p:cNvSpPr/>
          <p:nvPr/>
        </p:nvSpPr>
        <p:spPr>
          <a:xfrm>
            <a:off x="263520" y="188640"/>
            <a:ext cx="940392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Награды и поощрения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8" name="Объект 2"/>
          <p:cNvSpPr/>
          <p:nvPr/>
        </p:nvSpPr>
        <p:spPr>
          <a:xfrm>
            <a:off x="4727880" y="1340640"/>
            <a:ext cx="3599640" cy="64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С сайтов и порталов сети «Интернет»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981080" y="274680"/>
            <a:ext cx="8228880" cy="99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50" name="Picture 3" descr="C:\Users\admin\Desktop\2024-01-22\справка библиотека.JPG"/>
          <p:cNvPicPr/>
          <p:nvPr/>
        </p:nvPicPr>
        <p:blipFill>
          <a:blip r:embed="rId2"/>
          <a:stretch/>
        </p:blipFill>
        <p:spPr>
          <a:xfrm>
            <a:off x="479520" y="1273680"/>
            <a:ext cx="3303360" cy="467496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4" descr="C:\Users\admin\Desktop\2024-01-22\Благодарность технологбиблиотека.JPG"/>
          <p:cNvPicPr/>
          <p:nvPr/>
        </p:nvPicPr>
        <p:blipFill>
          <a:blip r:embed="rId3"/>
          <a:stretch/>
        </p:blipFill>
        <p:spPr>
          <a:xfrm>
            <a:off x="4141080" y="1953720"/>
            <a:ext cx="3408480" cy="4823640"/>
          </a:xfrm>
          <a:prstGeom prst="rect">
            <a:avLst/>
          </a:prstGeom>
          <a:ln w="0">
            <a:noFill/>
          </a:ln>
        </p:spPr>
      </p:pic>
      <p:sp>
        <p:nvSpPr>
          <p:cNvPr id="252" name="Объект 2"/>
          <p:cNvSpPr/>
          <p:nvPr/>
        </p:nvSpPr>
        <p:spPr>
          <a:xfrm>
            <a:off x="4141080" y="980640"/>
            <a:ext cx="526644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53" name="Picture 2" descr="C:\Users\admin\Desktop\АТТЕСТАЦИЯ 2024\грамоты сертификаты публикации Аттестация технология\WhatsApp Image 2024-01-31 at 11.57.39.jpeg"/>
          <p:cNvPicPr/>
          <p:nvPr/>
        </p:nvPicPr>
        <p:blipFill>
          <a:blip r:embed="rId4"/>
          <a:stretch/>
        </p:blipFill>
        <p:spPr>
          <a:xfrm>
            <a:off x="7968240" y="1953720"/>
            <a:ext cx="3561840" cy="474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1981080" y="274680"/>
            <a:ext cx="8228880" cy="99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55" name="Объект 2"/>
          <p:cNvSpPr/>
          <p:nvPr/>
        </p:nvSpPr>
        <p:spPr>
          <a:xfrm>
            <a:off x="4079880" y="764640"/>
            <a:ext cx="4031640" cy="71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56" name="Picture 2" descr="C:\Users\admin\Desktop\сканы справок на аттестацию\справкап-подтв Сюбаева Р татарск.JPG"/>
          <p:cNvPicPr/>
          <p:nvPr/>
        </p:nvPicPr>
        <p:blipFill>
          <a:blip r:embed="rId2"/>
          <a:stretch/>
        </p:blipFill>
        <p:spPr>
          <a:xfrm>
            <a:off x="1487520" y="1518840"/>
            <a:ext cx="3527640" cy="49921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5" descr="C:\Users\admin\Desktop\2024-01-22\Благодарность татрскбиблиотека.JPG"/>
          <p:cNvPicPr/>
          <p:nvPr/>
        </p:nvPicPr>
        <p:blipFill>
          <a:blip r:embed="rId3"/>
          <a:stretch/>
        </p:blipFill>
        <p:spPr>
          <a:xfrm>
            <a:off x="6599880" y="1315800"/>
            <a:ext cx="3671280" cy="51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286200" y="426600"/>
            <a:ext cx="9985680" cy="139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Положительные результаты освоения обучающимися образовательных программ по итогам внешнего мониторинга системы образования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263520" y="1845000"/>
            <a:ext cx="4175640" cy="93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</a:rPr>
              <a:t>Качество знаний – 80 %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49" name="Picture 2" descr="C:\Users\admin\Desktop\сканы справок на аттестацию\Внешний мониторинг Трикова.JPG"/>
          <p:cNvPicPr/>
          <p:nvPr/>
        </p:nvPicPr>
        <p:blipFill>
          <a:blip r:embed="rId2"/>
          <a:srcRect l="16659" t="2856" r="-9028" b="20116"/>
          <a:stretch/>
        </p:blipFill>
        <p:spPr>
          <a:xfrm>
            <a:off x="5807880" y="1376280"/>
            <a:ext cx="3978360" cy="545580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" descr="C:\Users\admin\Desktop\2024-02-02\Анализ.JPG"/>
          <p:cNvPicPr/>
          <p:nvPr/>
        </p:nvPicPr>
        <p:blipFill>
          <a:blip r:embed="rId3"/>
          <a:stretch/>
        </p:blipFill>
        <p:spPr>
          <a:xfrm>
            <a:off x="1671480" y="2489760"/>
            <a:ext cx="2992320" cy="42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920" cy="1103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i="1" strike="noStrike" spc="-1">
                <a:solidFill>
                  <a:srgbClr val="B80047"/>
                </a:solidFill>
                <a:latin typeface="Times New Roman"/>
              </a:rPr>
              <a:t> </a:t>
            </a:r>
            <a:r>
              <a:rPr lang="ru-RU" sz="32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Реализация программ углубленного изучения предмета, профильного обучения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1103400" y="2053080"/>
            <a:ext cx="8946000" cy="4194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Программы углубленного и профильного обучения не реализуются.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920" cy="1103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i="1" strike="noStrike" spc="-1">
                <a:solidFill>
                  <a:srgbClr val="B80047"/>
                </a:solidFill>
                <a:latin typeface="Times New Roman"/>
              </a:rPr>
              <a:t> </a:t>
            </a: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Результаты участия в инновационной </a:t>
            </a:r>
            <a:r>
              <a:rPr sz="2800"/>
              <a:t/>
            </a:r>
            <a:br>
              <a:rPr sz="2800"/>
            </a:b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(экспериментальной) деятельности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1103400" y="2053080"/>
            <a:ext cx="9876240" cy="4194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endParaRPr lang="ru-RU" sz="3200" b="0" strike="noStrike" spc="-1" dirty="0">
              <a:latin typeface="Arial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1440000" y="2520000"/>
            <a:ext cx="917964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В экспериментальной деятельности не участвую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19160" y="332640"/>
            <a:ext cx="9403920" cy="105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Результаты участия обучающихся во Всероссийской предметной олимпиаде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1343520" y="1484640"/>
            <a:ext cx="4031640" cy="791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8" name="Picture 2" descr="C:\Users\admin\Downloads\WhatsApp Image 2024-01-14 at 18.03.23.jpeg"/>
          <p:cNvPicPr/>
          <p:nvPr/>
        </p:nvPicPr>
        <p:blipFill>
          <a:blip r:embed="rId2"/>
          <a:stretch/>
        </p:blipFill>
        <p:spPr>
          <a:xfrm>
            <a:off x="6239880" y="1388520"/>
            <a:ext cx="3743640" cy="498708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2" descr="C:\Users\admin\Desktop\2024-02-05\справка потдв олимпиада техн Три.JPG"/>
          <p:cNvPicPr/>
          <p:nvPr/>
        </p:nvPicPr>
        <p:blipFill>
          <a:blip r:embed="rId3"/>
          <a:stretch/>
        </p:blipFill>
        <p:spPr>
          <a:xfrm>
            <a:off x="1559520" y="2061000"/>
            <a:ext cx="2807640" cy="397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Заголовок 1"/>
          <p:cNvSpPr/>
          <p:nvPr/>
        </p:nvSpPr>
        <p:spPr>
          <a:xfrm>
            <a:off x="839520" y="116640"/>
            <a:ext cx="957636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Позитивные результаты внеурочной деятельности обучающихся по учебным предметам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1" name="Объект 2"/>
          <p:cNvSpPr/>
          <p:nvPr/>
        </p:nvSpPr>
        <p:spPr>
          <a:xfrm>
            <a:off x="3611880" y="980640"/>
            <a:ext cx="403164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В сети «Интернет»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62" name="Picture 2" descr="C:\Users\admin\Desktop\АТТЕСТАЦИЯ 2024\грамоты сертификаты публикации Аттестация технология\Сертификаты, грамоты технология\_wp_sert_sert_202401_92dc19b065a8d64d3475086abe01da98.jpg"/>
          <p:cNvPicPr/>
          <p:nvPr/>
        </p:nvPicPr>
        <p:blipFill>
          <a:blip r:embed="rId2"/>
          <a:stretch/>
        </p:blipFill>
        <p:spPr>
          <a:xfrm>
            <a:off x="6960240" y="1628640"/>
            <a:ext cx="3527640" cy="49611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3" descr="C:\Users\admin\Desktop\АТТЕСТАЦИЯ 2024\грамоты сертификаты публикации Аттестация технология\Сертификаты, грамоты технология\_wp_sert_sert_202401_761413879c7745e02b6c2c6ded49e00b.jpg"/>
          <p:cNvPicPr/>
          <p:nvPr/>
        </p:nvPicPr>
        <p:blipFill>
          <a:blip r:embed="rId3"/>
          <a:stretch/>
        </p:blipFill>
        <p:spPr>
          <a:xfrm>
            <a:off x="1415520" y="1628640"/>
            <a:ext cx="3527640" cy="496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Заголовок 1"/>
          <p:cNvSpPr/>
          <p:nvPr/>
        </p:nvSpPr>
        <p:spPr>
          <a:xfrm>
            <a:off x="119160" y="116640"/>
            <a:ext cx="993636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Позитивные результаты внеурочной деятельности обучающихся по учебным предметам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65" name="Picture 2" descr="C:\Users\admin\Desktop\сканы справок на аттестацию\Конкурсыпо техн. Трикова.JPG"/>
          <p:cNvPicPr/>
          <p:nvPr/>
        </p:nvPicPr>
        <p:blipFill>
          <a:blip r:embed="rId2"/>
          <a:srcRect l="10691" t="4216" b="14279"/>
          <a:stretch/>
        </p:blipFill>
        <p:spPr>
          <a:xfrm>
            <a:off x="820440" y="1772640"/>
            <a:ext cx="3059640" cy="4463640"/>
          </a:xfrm>
          <a:prstGeom prst="rect">
            <a:avLst/>
          </a:prstGeom>
          <a:ln w="0">
            <a:noFill/>
          </a:ln>
        </p:spPr>
      </p:pic>
      <p:sp>
        <p:nvSpPr>
          <p:cNvPr id="166" name="Объект 2"/>
          <p:cNvSpPr/>
          <p:nvPr/>
        </p:nvSpPr>
        <p:spPr>
          <a:xfrm rot="10800000" flipV="1">
            <a:off x="695880" y="980640"/>
            <a:ext cx="878436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</a:t>
            </a: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Технология  </a:t>
            </a: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                                      </a:t>
            </a: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Татарский язык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167" name="Picture 2" descr="C:\Users\admin\Desktop\2024-02-05\справка потдв олимпиада твор Три.JPG"/>
          <p:cNvPicPr/>
          <p:nvPr/>
        </p:nvPicPr>
        <p:blipFill>
          <a:blip r:embed="rId3"/>
          <a:stretch/>
        </p:blipFill>
        <p:spPr>
          <a:xfrm>
            <a:off x="6672240" y="1789920"/>
            <a:ext cx="3274920" cy="463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Заголовок 1"/>
          <p:cNvSpPr/>
          <p:nvPr/>
        </p:nvSpPr>
        <p:spPr>
          <a:xfrm>
            <a:off x="839520" y="116640"/>
            <a:ext cx="9576360" cy="139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Позитивные результаты внеурочной деятельности обучающихся по учебным предметам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69" name="Picture 7" descr="C:\Users\admin\Desktop\WhatsApp Image 2023-11-18 at 19.04.43.jpeg"/>
          <p:cNvPicPr/>
          <p:nvPr/>
        </p:nvPicPr>
        <p:blipFill>
          <a:blip r:embed="rId2"/>
          <a:stretch/>
        </p:blipFill>
        <p:spPr>
          <a:xfrm>
            <a:off x="3235857" y="1260000"/>
            <a:ext cx="2573640" cy="376308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8" descr="C:\Users\admin\Desktop\WhatsApp Image 2023-12-02 at 21.55.44.jpeg"/>
          <p:cNvPicPr/>
          <p:nvPr/>
        </p:nvPicPr>
        <p:blipFill>
          <a:blip r:embed="rId3"/>
          <a:stretch/>
        </p:blipFill>
        <p:spPr>
          <a:xfrm>
            <a:off x="407520" y="720000"/>
            <a:ext cx="2668680" cy="386064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2" descr="C:\Users\admin\Desktop\WhatsApp Image 2023-12-02 at 22.18.52.jpeg"/>
          <p:cNvPicPr/>
          <p:nvPr/>
        </p:nvPicPr>
        <p:blipFill>
          <a:blip r:embed="rId4"/>
          <a:stretch/>
        </p:blipFill>
        <p:spPr>
          <a:xfrm>
            <a:off x="1800000" y="3442320"/>
            <a:ext cx="2520000" cy="335988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6" descr="C:\Users\admin\Desktop\WhatsApp Image 2023-12-02 at 21.53.39.jpeg"/>
          <p:cNvPicPr/>
          <p:nvPr/>
        </p:nvPicPr>
        <p:blipFill>
          <a:blip r:embed="rId5"/>
          <a:stretch/>
        </p:blipFill>
        <p:spPr>
          <a:xfrm>
            <a:off x="5940000" y="1260000"/>
            <a:ext cx="2880000" cy="376308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2" descr="C:\Users\admin\Desktop\WhatsApp Image 2024-01-14 at 18.05.47.jpeg"/>
          <p:cNvPicPr/>
          <p:nvPr/>
        </p:nvPicPr>
        <p:blipFill>
          <a:blip r:embed="rId6"/>
          <a:stretch/>
        </p:blipFill>
        <p:spPr>
          <a:xfrm>
            <a:off x="9000000" y="720000"/>
            <a:ext cx="2868120" cy="382428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5" descr="C:\Users\admin\Desktop\WhatsApp Image 2023-12-02 at 21.47.42.jpeg"/>
          <p:cNvPicPr/>
          <p:nvPr/>
        </p:nvPicPr>
        <p:blipFill>
          <a:blip r:embed="rId7"/>
          <a:stretch/>
        </p:blipFill>
        <p:spPr>
          <a:xfrm>
            <a:off x="7723440" y="3420000"/>
            <a:ext cx="2536560" cy="3382200"/>
          </a:xfrm>
          <a:prstGeom prst="rect">
            <a:avLst/>
          </a:prstGeom>
          <a:ln w="0">
            <a:noFill/>
          </a:ln>
        </p:spPr>
      </p:pic>
      <p:sp>
        <p:nvSpPr>
          <p:cNvPr id="175" name="Объект 2"/>
          <p:cNvSpPr/>
          <p:nvPr/>
        </p:nvSpPr>
        <p:spPr>
          <a:xfrm>
            <a:off x="4367880" y="5157360"/>
            <a:ext cx="26953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5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65D6A0"/>
                </a:solidFill>
                <a:latin typeface="Times New Roman"/>
                <a:ea typeface="DejaVu Sans"/>
              </a:rPr>
              <a:t>Муниципальный уровень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333</Words>
  <Application>Microsoft Office PowerPoint</Application>
  <PresentationFormat>Произвольный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Office Theme</vt:lpstr>
      <vt:lpstr>Office Theme</vt:lpstr>
      <vt:lpstr>Office Theme</vt:lpstr>
      <vt:lpstr>Презентация PowerPoint</vt:lpstr>
      <vt:lpstr>Стабильные положительные результаты освоения обучающимися образовательных программ по итогам мониторингов, проводимых организацией</vt:lpstr>
      <vt:lpstr>Положительные результаты освоения обучающимися образовательных программ по итогам внешнего мониторинга системы образования </vt:lpstr>
      <vt:lpstr> Реализация программ углубленного изучения предмета, профильного обучения</vt:lpstr>
      <vt:lpstr> Результаты участия в инновационной  (экспериментальной) деятельности</vt:lpstr>
      <vt:lpstr>Результаты участия обучающихся во Всероссийской предметной олимпиаде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уроков, мастер-классов, мероприятий </vt:lpstr>
      <vt:lpstr>Общественно-педагогическая активность педагога: участие в работе педагогических сообществ, комиссий,  жюри конкурсов</vt:lpstr>
      <vt:lpstr>              Участие в профессиональных конкурсах</vt:lpstr>
      <vt:lpstr>              Участие в профессиональных конкурсах</vt:lpstr>
      <vt:lpstr>Презентация PowerPoint</vt:lpstr>
      <vt:lpstr>Награды и поощрения </vt:lpstr>
      <vt:lpstr>Награды и поощрения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Эльвира</dc:creator>
  <dc:description/>
  <cp:lastModifiedBy>admin</cp:lastModifiedBy>
  <cp:revision>240</cp:revision>
  <dcterms:created xsi:type="dcterms:W3CDTF">2020-09-04T20:27:10Z</dcterms:created>
  <dcterms:modified xsi:type="dcterms:W3CDTF">2024-02-16T18:14:13Z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24</vt:i4>
  </property>
</Properties>
</file>